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429" r:id="rId4"/>
    <p:sldId id="430" r:id="rId5"/>
    <p:sldId id="431" r:id="rId7"/>
    <p:sldId id="432" r:id="rId8"/>
    <p:sldId id="433" r:id="rId9"/>
    <p:sldId id="434" r:id="rId10"/>
    <p:sldId id="435" r:id="rId11"/>
    <p:sldId id="436" r:id="rId12"/>
    <p:sldId id="437" r:id="rId13"/>
    <p:sldId id="438" r:id="rId14"/>
    <p:sldId id="439" r:id="rId15"/>
    <p:sldId id="446" r:id="rId16"/>
    <p:sldId id="440" r:id="rId17"/>
    <p:sldId id="442" r:id="rId18"/>
    <p:sldId id="443" r:id="rId19"/>
    <p:sldId id="444" r:id="rId20"/>
    <p:sldId id="445" r:id="rId21"/>
    <p:sldId id="441" r:id="rId2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7F5E40"/>
    <a:srgbClr val="BA7C4E"/>
    <a:srgbClr val="E6B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21" autoAdjust="0"/>
    <p:restoredTop sz="93590" autoAdjust="0"/>
  </p:normalViewPr>
  <p:slideViewPr>
    <p:cSldViewPr>
      <p:cViewPr varScale="1">
        <p:scale>
          <a:sx n="89" d="100"/>
          <a:sy n="89" d="100"/>
        </p:scale>
        <p:origin x="468" y="78"/>
      </p:cViewPr>
      <p:guideLst>
        <p:guide orient="horz" pos="1620"/>
        <p:guide pos="2792"/>
        <p:guide orient="horz" pos="2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7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98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B3163-C8DF-40D5-98A0-91059AA61A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99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800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01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02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BEE4F-6F12-4BED-B217-5C5766AB80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/>
      <p:sp>
        <p:nvSpPr>
          <p:cNvPr id="1048635" name="幻灯片图像占位符 1"/>
          <p:cNvSpPr/>
          <p:nvPr>
            <p:ph type="sldImg" idx="2"/>
          </p:nvPr>
        </p:nvSpPr>
        <p:spPr/>
      </p:sp>
      <p:sp>
        <p:nvSpPr>
          <p:cNvPr id="1048636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5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5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6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6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4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74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4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4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7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68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6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7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7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52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5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5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5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flip dir="r"/>
      </p:transition>
    </mc:Choice>
    <mc:Fallback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89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69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21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2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16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1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6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37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38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39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40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41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8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29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30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31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32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33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34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5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85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6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7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6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57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5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5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6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99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00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01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2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3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05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706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0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11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1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94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9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flip dir="r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7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7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7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7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78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79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80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81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82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84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85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86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87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8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8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9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48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49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50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9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0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1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92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93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94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95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9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1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62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763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64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65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6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99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00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01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60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5.png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1.pn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2.pn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3.png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64000" sy="64000" flip="none" algn="bl"/>
        </a:blip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矩形 5"/>
          <p:cNvSpPr/>
          <p:nvPr/>
        </p:nvSpPr>
        <p:spPr>
          <a:xfrm>
            <a:off x="1217661" y="1566511"/>
            <a:ext cx="6252434" cy="509516"/>
          </a:xfrm>
          <a:prstGeom prst="rect">
            <a:avLst/>
          </a:prstGeom>
          <a:solidFill>
            <a:srgbClr val="7F5E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20" name="TextBox 1"/>
          <p:cNvSpPr txBox="1"/>
          <p:nvPr/>
        </p:nvSpPr>
        <p:spPr>
          <a:xfrm>
            <a:off x="1764570" y="1491193"/>
            <a:ext cx="5110671" cy="751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舍勒</a:t>
            </a: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选型</a:t>
            </a: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21" name="TextBox 2"/>
          <p:cNvSpPr txBox="1"/>
          <p:nvPr/>
        </p:nvSpPr>
        <p:spPr>
          <a:xfrm>
            <a:off x="3972190" y="2267547"/>
            <a:ext cx="3247441" cy="358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dirty="0">
                <a:solidFill>
                  <a:srgbClr val="7F5E40"/>
                </a:solidFill>
              </a:rPr>
              <a:t>SHEL</a:t>
            </a:r>
            <a:r>
              <a:rPr lang="en-US" altLang="zh-CN" dirty="0">
                <a:solidFill>
                  <a:srgbClr val="7F5E40"/>
                </a:solidFill>
              </a:rPr>
              <a:t>E</a:t>
            </a:r>
            <a:r>
              <a:rPr lang="en-US" altLang="zh-CN" dirty="0">
                <a:solidFill>
                  <a:srgbClr val="7F5E40"/>
                </a:solidFill>
              </a:rPr>
              <a:t> </a:t>
            </a:r>
            <a:r>
              <a:rPr lang="en-US" altLang="zh-CN" dirty="0">
                <a:solidFill>
                  <a:srgbClr val="7F5E40"/>
                </a:solidFill>
              </a:rPr>
              <a:t>3D selection software</a:t>
            </a:r>
            <a:r>
              <a:rPr lang="en-US" altLang="zh-CN" dirty="0">
                <a:solidFill>
                  <a:srgbClr val="7F5E40"/>
                </a:solidFill>
              </a:rPr>
              <a:t> </a:t>
            </a:r>
            <a:endParaRPr lang="zh-CN" altLang="en-US" dirty="0">
              <a:solidFill>
                <a:srgbClr val="7F5E40"/>
              </a:solidFill>
            </a:endParaRPr>
          </a:p>
        </p:txBody>
      </p:sp>
      <p:sp>
        <p:nvSpPr>
          <p:cNvPr id="1048622" name="PA-矩形 3"/>
          <p:cNvSpPr/>
          <p:nvPr>
            <p:custDataLst>
              <p:tags r:id="rId2"/>
            </p:custDataLst>
          </p:nvPr>
        </p:nvSpPr>
        <p:spPr>
          <a:xfrm>
            <a:off x="5970905" y="2780030"/>
            <a:ext cx="2497455" cy="311150"/>
          </a:xfrm>
          <a:prstGeom prst="roundRect">
            <a:avLst>
              <a:gd name="adj" fmla="val 50000"/>
            </a:avLst>
          </a:prstGeom>
          <a:solidFill>
            <a:srgbClr val="7F5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苏州舍勒智能科技有限公司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45741" name="直接连接符 7"/>
          <p:cNvCxnSpPr/>
          <p:nvPr/>
        </p:nvCxnSpPr>
        <p:spPr>
          <a:xfrm flipV="1">
            <a:off x="7452320" y="915566"/>
            <a:ext cx="0" cy="575627"/>
          </a:xfrm>
          <a:prstGeom prst="line">
            <a:avLst/>
          </a:prstGeom>
          <a:ln w="381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2" name="直接连接符 9"/>
          <p:cNvCxnSpPr/>
          <p:nvPr/>
        </p:nvCxnSpPr>
        <p:spPr>
          <a:xfrm flipH="1">
            <a:off x="1187450" y="915670"/>
            <a:ext cx="6264910" cy="0"/>
          </a:xfrm>
          <a:prstGeom prst="line">
            <a:avLst/>
          </a:prstGeom>
          <a:ln w="381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3" name="直接连接符 11"/>
          <p:cNvCxnSpPr/>
          <p:nvPr/>
        </p:nvCxnSpPr>
        <p:spPr>
          <a:xfrm>
            <a:off x="1186815" y="915670"/>
            <a:ext cx="635" cy="2592070"/>
          </a:xfrm>
          <a:prstGeom prst="line">
            <a:avLst/>
          </a:prstGeom>
          <a:ln w="381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4" name="直接连接符 13"/>
          <p:cNvCxnSpPr/>
          <p:nvPr/>
        </p:nvCxnSpPr>
        <p:spPr>
          <a:xfrm>
            <a:off x="1187450" y="3507740"/>
            <a:ext cx="6264910" cy="0"/>
          </a:xfrm>
          <a:prstGeom prst="line">
            <a:avLst/>
          </a:prstGeom>
          <a:ln w="381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5" name="直接连接符 15"/>
          <p:cNvCxnSpPr/>
          <p:nvPr/>
        </p:nvCxnSpPr>
        <p:spPr>
          <a:xfrm flipV="1">
            <a:off x="7452320" y="3363838"/>
            <a:ext cx="0" cy="144016"/>
          </a:xfrm>
          <a:prstGeom prst="line">
            <a:avLst/>
          </a:prstGeom>
          <a:ln w="381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6" name="图片 4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640" y="145415"/>
            <a:ext cx="1687830" cy="540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4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4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3145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145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145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3145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3145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9" grpId="0" bldLvl="0" animBg="1"/>
      <p:bldP spid="1048620" grpId="0"/>
      <p:bldP spid="1048621" grpId="0"/>
      <p:bldP spid="104862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36" name="直接连接符 44"/>
            <p:cNvCxnSpPr>
              <a:stCxn id="1048603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603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37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604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05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06" name="文本框 3"/>
          <p:cNvSpPr txBox="1"/>
          <p:nvPr/>
        </p:nvSpPr>
        <p:spPr>
          <a:xfrm>
            <a:off x="123190" y="145415"/>
            <a:ext cx="3056890" cy="52197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54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486587" y="903380"/>
            <a:ext cx="5520555" cy="3313880"/>
          </a:xfrm>
          <a:prstGeom prst="rect">
            <a:avLst/>
          </a:prstGeom>
        </p:spPr>
      </p:pic>
      <p:sp>
        <p:nvSpPr>
          <p:cNvPr id="1048607" name="文本框 14"/>
          <p:cNvSpPr txBox="1"/>
          <p:nvPr/>
        </p:nvSpPr>
        <p:spPr>
          <a:xfrm>
            <a:off x="287972" y="903380"/>
            <a:ext cx="2727325" cy="222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latin typeface="等线" panose="02010600030101010101" charset="-122"/>
              </a:rPr>
              <a:t>9.</a:t>
            </a:r>
            <a:r>
              <a:rPr lang="zh-CN" altLang="en-US">
                <a:ea typeface="等线" panose="02010600030101010101" charset="-122"/>
              </a:rPr>
              <a:t>点击生成</a:t>
            </a:r>
            <a:r>
              <a:rPr lang="en-US" altLang="zh-CN">
                <a:latin typeface="等线" panose="02010600030101010101" charset="-122"/>
              </a:rPr>
              <a:t>CAD</a:t>
            </a:r>
            <a:r>
              <a:rPr lang="zh-CN" altLang="en-US">
                <a:ea typeface="等线" panose="02010600030101010101" charset="-122"/>
              </a:rPr>
              <a:t>模型或</a:t>
            </a:r>
            <a:r>
              <a:rPr lang="en-US" altLang="zh-CN">
                <a:latin typeface="等线" panose="02010600030101010101" charset="-122"/>
              </a:rPr>
              <a:t>PDF</a:t>
            </a:r>
            <a:r>
              <a:rPr lang="zh-CN" altLang="en-US">
                <a:ea typeface="等线" panose="02010600030101010101" charset="-122"/>
              </a:rPr>
              <a:t>文件</a:t>
            </a:r>
            <a:r>
              <a:rPr lang="zh-CN" altLang="en-US">
                <a:ea typeface="等线" panose="02010600030101010101" charset="-122"/>
              </a:rPr>
              <a:t>（生成的文件会在历史记录里）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latin typeface="等线" panose="02010600030101010101" charset="-122"/>
              </a:rPr>
              <a:t>10.</a:t>
            </a:r>
            <a:r>
              <a:rPr lang="zh-CN" altLang="en-US">
                <a:ea typeface="等线" panose="02010600030101010101" charset="-122"/>
              </a:rPr>
              <a:t>在历史记录里点击下载</a:t>
            </a:r>
            <a:r>
              <a:rPr lang="zh-CN" altLang="en-US">
                <a:ea typeface="等线" panose="02010600030101010101" charset="-122"/>
              </a:rPr>
              <a:t>，</a:t>
            </a:r>
            <a:r>
              <a:rPr lang="zh-CN" altLang="en-US">
                <a:ea typeface="等线" panose="02010600030101010101" charset="-122"/>
              </a:rPr>
              <a:t>即可</a:t>
            </a:r>
            <a:r>
              <a:rPr lang="zh-CN" altLang="en-US">
                <a:ea typeface="等线" panose="02010600030101010101" charset="-122"/>
              </a:rPr>
              <a:t>完成</a:t>
            </a:r>
            <a:r>
              <a:rPr lang="en-US" altLang="zh-CN">
                <a:ea typeface="等线" panose="02010600030101010101" charset="-122"/>
              </a:rPr>
              <a:t>3</a:t>
            </a:r>
            <a:r>
              <a:rPr lang="en-US" altLang="zh-CN">
                <a:ea typeface="等线" panose="02010600030101010101" charset="-122"/>
              </a:rPr>
              <a:t>D</a:t>
            </a:r>
            <a:r>
              <a:rPr lang="zh-CN" altLang="zh-CN">
                <a:ea typeface="等线" panose="02010600030101010101" charset="-122"/>
              </a:rPr>
              <a:t>选型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4" grpId="0"/>
      <p:bldP spid="104860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64000" sy="64000" flip="none" algn="bl"/>
        </a:blipFill>
        <a:effectLst/>
      </p:bgPr>
    </p:bg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矩形 11"/>
          <p:cNvSpPr/>
          <p:nvPr/>
        </p:nvSpPr>
        <p:spPr>
          <a:xfrm>
            <a:off x="2195736" y="817144"/>
            <a:ext cx="4752528" cy="2107408"/>
          </a:xfrm>
          <a:prstGeom prst="rect">
            <a:avLst/>
          </a:prstGeom>
          <a:noFill/>
          <a:ln w="38100">
            <a:solidFill>
              <a:srgbClr val="7F5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595" name="矩形 10"/>
          <p:cNvSpPr/>
          <p:nvPr/>
        </p:nvSpPr>
        <p:spPr>
          <a:xfrm>
            <a:off x="2375756" y="1585725"/>
            <a:ext cx="4392488" cy="1202049"/>
          </a:xfrm>
          <a:prstGeom prst="rect">
            <a:avLst/>
          </a:prstGeom>
          <a:solidFill>
            <a:srgbClr val="7F5E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596" name="文本框 3"/>
          <p:cNvSpPr txBox="1"/>
          <p:nvPr/>
        </p:nvSpPr>
        <p:spPr>
          <a:xfrm>
            <a:off x="3239852" y="817144"/>
            <a:ext cx="266429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F5E4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PART 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F5E40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48597" name="文本框 4"/>
          <p:cNvSpPr txBox="1"/>
          <p:nvPr/>
        </p:nvSpPr>
        <p:spPr>
          <a:xfrm>
            <a:off x="3339010" y="1931479"/>
            <a:ext cx="2465981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线下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选型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说明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97153" name="图片 1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0" y="145415"/>
            <a:ext cx="1687830" cy="540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4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85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4" grpId="0" bldLvl="0" animBg="1"/>
      <p:bldP spid="1048595" grpId="0" bldLvl="0" animBg="1"/>
      <p:bldP spid="1048596" grpId="0"/>
      <p:bldP spid="10485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8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29" name="直接连接符 44"/>
            <p:cNvCxnSpPr>
              <a:stCxn id="1048581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581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30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582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3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4" name="文本框 3"/>
          <p:cNvSpPr txBox="1"/>
          <p:nvPr/>
        </p:nvSpPr>
        <p:spPr>
          <a:xfrm>
            <a:off x="153035" y="138430"/>
            <a:ext cx="3056890" cy="52197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664" name="文本框 14"/>
          <p:cNvSpPr txBox="1"/>
          <p:nvPr/>
        </p:nvSpPr>
        <p:spPr>
          <a:xfrm>
            <a:off x="363855" y="1146809"/>
            <a:ext cx="3554095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>
                <a:latin typeface="等线" panose="02010600030101010101" charset="-122"/>
              </a:rPr>
              <a:t>1.</a:t>
            </a:r>
            <a:r>
              <a:rPr lang="zh-CN" altLang="en-US">
                <a:ea typeface="等线" panose="02010600030101010101" charset="-122"/>
              </a:rPr>
              <a:t>文件夹名称：</a:t>
            </a:r>
            <a:endParaRPr lang="zh-CN" altLang="en-US">
              <a:ea typeface="等线" panose="02010600030101010101" charset="-122"/>
            </a:endParaRPr>
          </a:p>
          <a:p>
            <a:pPr algn="l"/>
            <a:r>
              <a:rPr lang="zh-CN" altLang="en-US">
                <a:ea typeface="等线" panose="02010600030101010101" charset="-122"/>
              </a:rPr>
              <a:t>shele_offlineCD_v11sp10_122021</a:t>
            </a:r>
            <a:endParaRPr lang="zh-CN" altLang="en-US">
              <a:ea typeface="等线" panose="02010600030101010101" charset="-122"/>
            </a:endParaRPr>
          </a:p>
          <a:p>
            <a:pPr algn="l"/>
            <a:endParaRPr lang="zh-CN" altLang="en-US"/>
          </a:p>
          <a:p>
            <a:pPr algn="l"/>
            <a:r>
              <a:rPr lang="en-US" altLang="zh-CN">
                <a:latin typeface="等线" panose="02010600030101010101" charset="-122"/>
              </a:rPr>
              <a:t>2.</a:t>
            </a:r>
            <a:r>
              <a:rPr lang="zh-CN" altLang="en-US">
                <a:latin typeface="等线" panose="02010600030101010101" charset="-122"/>
                <a:sym typeface="+mn-ea"/>
              </a:rPr>
              <a:t>打开下载好的</a:t>
            </a:r>
            <a:r>
              <a:rPr lang="zh-CN" altLang="en-US">
                <a:ea typeface="等线" panose="02010600030101010101" charset="-122"/>
                <a:sym typeface="+mn-ea"/>
              </a:rPr>
              <a:t>文件夹</a:t>
            </a:r>
            <a:r>
              <a:rPr lang="zh-CN" altLang="en-US">
                <a:ea typeface="等线" panose="02010600030101010101" charset="-122"/>
              </a:rPr>
              <a:t>不需安装，</a:t>
            </a:r>
            <a:endParaRPr lang="zh-CN" altLang="en-US">
              <a:ea typeface="等线" panose="02010600030101010101" charset="-122"/>
            </a:endParaRPr>
          </a:p>
          <a:p>
            <a:pPr algn="l"/>
            <a:r>
              <a:rPr lang="zh-CN" altLang="en-US">
                <a:ea typeface="等线" panose="02010600030101010101" charset="-122"/>
              </a:rPr>
              <a:t>直接点选CDSTART执行</a:t>
            </a:r>
            <a:endParaRPr lang="zh-CN" altLang="en-US"/>
          </a:p>
          <a:p>
            <a:pPr algn="l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775" y="944245"/>
            <a:ext cx="5118100" cy="3018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2" grpId="0"/>
      <p:bldP spid="104858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8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29" name="直接连接符 44"/>
            <p:cNvCxnSpPr>
              <a:stCxn id="1048581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581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30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582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3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4" name="文本框 3"/>
          <p:cNvSpPr txBox="1"/>
          <p:nvPr/>
        </p:nvSpPr>
        <p:spPr>
          <a:xfrm>
            <a:off x="153035" y="138430"/>
            <a:ext cx="3056890" cy="52197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664" name="文本框 14"/>
          <p:cNvSpPr txBox="1"/>
          <p:nvPr/>
        </p:nvSpPr>
        <p:spPr>
          <a:xfrm>
            <a:off x="363855" y="1146809"/>
            <a:ext cx="29356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>
                <a:latin typeface="等线" panose="02010600030101010101" charset="-122"/>
              </a:rPr>
              <a:t>3.</a:t>
            </a:r>
            <a:r>
              <a:rPr lang="zh-CN" altLang="en-US">
                <a:latin typeface="等线" panose="02010600030101010101" charset="-122"/>
              </a:rPr>
              <a:t>在主页面</a:t>
            </a:r>
            <a:r>
              <a:rPr lang="zh-CN" altLang="en-US">
                <a:ea typeface="等线" panose="02010600030101010101" charset="-122"/>
              </a:rPr>
              <a:t>点击进入 </a:t>
            </a:r>
            <a:r>
              <a:rPr lang="en-US" altLang="zh-CN">
                <a:ea typeface="等线" panose="02010600030101010101" charset="-122"/>
              </a:rPr>
              <a:t>3D CAD</a:t>
            </a:r>
            <a:endParaRPr lang="en-US" altLang="zh-CN">
              <a:ea typeface="等线" panose="02010600030101010101" charset="-122"/>
            </a:endParaRPr>
          </a:p>
          <a:p>
            <a:pPr algn="l"/>
            <a:endParaRPr lang="zh-CN" altLang="en-US"/>
          </a:p>
          <a:p>
            <a:pPr algn="l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744855"/>
            <a:ext cx="4860290" cy="365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2" grpId="0"/>
      <p:bldP spid="104858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8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29" name="直接连接符 44"/>
            <p:cNvCxnSpPr>
              <a:stCxn id="1048581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581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30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582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3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4" name="文本框 3"/>
          <p:cNvSpPr txBox="1"/>
          <p:nvPr/>
        </p:nvSpPr>
        <p:spPr>
          <a:xfrm>
            <a:off x="153035" y="138430"/>
            <a:ext cx="3056890" cy="52197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664" name="文本框 14"/>
          <p:cNvSpPr txBox="1"/>
          <p:nvPr/>
        </p:nvSpPr>
        <p:spPr>
          <a:xfrm>
            <a:off x="353060" y="1245869"/>
            <a:ext cx="2886075" cy="2030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>
                <a:latin typeface="等线" panose="02010600030101010101" charset="-122"/>
              </a:rPr>
              <a:t>4.</a:t>
            </a:r>
            <a:r>
              <a:rPr lang="zh-CN">
                <a:latin typeface="等线" panose="02010600030101010101" charset="-122"/>
              </a:rPr>
              <a:t>可以点击左上角的搜索栏</a:t>
            </a:r>
            <a:endParaRPr lang="zh-CN">
              <a:latin typeface="等线" panose="02010600030101010101" charset="-122"/>
            </a:endParaRPr>
          </a:p>
          <a:p>
            <a:pPr algn="l"/>
            <a:r>
              <a:rPr lang="zh-CN">
                <a:latin typeface="等线" panose="02010600030101010101" charset="-122"/>
              </a:rPr>
              <a:t>   进行精准搜索</a:t>
            </a:r>
            <a:endParaRPr lang="zh-CN">
              <a:latin typeface="等线" panose="02010600030101010101" charset="-122"/>
            </a:endParaRPr>
          </a:p>
          <a:p>
            <a:pPr algn="l"/>
            <a:endParaRPr lang="zh-CN">
              <a:latin typeface="等线" panose="02010600030101010101" charset="-122"/>
            </a:endParaRPr>
          </a:p>
          <a:p>
            <a:pPr algn="l"/>
            <a:r>
              <a:rPr lang="zh-CN">
                <a:latin typeface="等线" panose="02010600030101010101" charset="-122"/>
              </a:rPr>
              <a:t>   也可以点击下方图片按照</a:t>
            </a:r>
            <a:endParaRPr lang="zh-CN">
              <a:latin typeface="等线" panose="02010600030101010101" charset="-122"/>
            </a:endParaRPr>
          </a:p>
          <a:p>
            <a:pPr algn="l"/>
            <a:r>
              <a:rPr lang="zh-CN">
                <a:latin typeface="等线" panose="02010600030101010101" charset="-122"/>
              </a:rPr>
              <a:t>   系列搜索</a:t>
            </a:r>
            <a:endParaRPr lang="en-US" altLang="zh-CN">
              <a:ea typeface="等线" panose="02010600030101010101" charset="-122"/>
            </a:endParaRPr>
          </a:p>
          <a:p>
            <a:pPr algn="l"/>
            <a:endParaRPr lang="zh-CN" altLang="en-US"/>
          </a:p>
          <a:p>
            <a:pPr algn="l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695" y="1162050"/>
            <a:ext cx="5443855" cy="3039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2" grpId="0"/>
      <p:bldP spid="104858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8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29" name="直接连接符 44"/>
            <p:cNvCxnSpPr>
              <a:stCxn id="1048581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581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30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582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3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4" name="文本框 3"/>
          <p:cNvSpPr txBox="1"/>
          <p:nvPr/>
        </p:nvSpPr>
        <p:spPr>
          <a:xfrm>
            <a:off x="153035" y="138430"/>
            <a:ext cx="3056890" cy="52197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190" y="1075055"/>
            <a:ext cx="5557520" cy="3154045"/>
          </a:xfrm>
          <a:prstGeom prst="rect">
            <a:avLst/>
          </a:prstGeom>
        </p:spPr>
      </p:pic>
      <p:sp>
        <p:nvSpPr>
          <p:cNvPr id="1048664" name="文本框 14"/>
          <p:cNvSpPr txBox="1"/>
          <p:nvPr/>
        </p:nvSpPr>
        <p:spPr>
          <a:xfrm>
            <a:off x="353060" y="1245869"/>
            <a:ext cx="265747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>
                <a:latin typeface="等线" panose="02010600030101010101" charset="-122"/>
              </a:rPr>
              <a:t>5.</a:t>
            </a:r>
            <a:r>
              <a:rPr lang="zh-CN" altLang="en-US">
                <a:latin typeface="等线" panose="02010600030101010101" charset="-122"/>
              </a:rPr>
              <a:t>进入产品参数选型页面</a:t>
            </a:r>
            <a:endParaRPr lang="zh-CN" altLang="en-US">
              <a:latin typeface="等线" panose="02010600030101010101" charset="-122"/>
            </a:endParaRPr>
          </a:p>
          <a:p>
            <a:pPr algn="l"/>
            <a:endParaRPr lang="zh-CN" altLang="en-US">
              <a:latin typeface="等线" panose="02010600030101010101" charset="-122"/>
            </a:endParaRPr>
          </a:p>
          <a:p>
            <a:pPr algn="l"/>
            <a:r>
              <a:rPr lang="zh-CN" altLang="en-US">
                <a:latin typeface="等线" panose="02010600030101010101" charset="-122"/>
              </a:rPr>
              <a:t>   可以选择所需要的参数</a:t>
            </a:r>
            <a:endParaRPr lang="zh-CN" altLang="en-US"/>
          </a:p>
          <a:p>
            <a:pPr algn="l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2" grpId="0"/>
      <p:bldP spid="104858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8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29" name="直接连接符 44"/>
            <p:cNvCxnSpPr>
              <a:stCxn id="1048581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581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30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582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3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4" name="文本框 3"/>
          <p:cNvSpPr txBox="1"/>
          <p:nvPr/>
        </p:nvSpPr>
        <p:spPr>
          <a:xfrm>
            <a:off x="153035" y="138430"/>
            <a:ext cx="3056890" cy="52197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280" y="1064895"/>
            <a:ext cx="5860415" cy="3346450"/>
          </a:xfrm>
          <a:prstGeom prst="rect">
            <a:avLst/>
          </a:prstGeom>
        </p:spPr>
      </p:pic>
      <p:sp>
        <p:nvSpPr>
          <p:cNvPr id="1048664" name="文本框 14"/>
          <p:cNvSpPr txBox="1"/>
          <p:nvPr/>
        </p:nvSpPr>
        <p:spPr>
          <a:xfrm>
            <a:off x="353060" y="1245870"/>
            <a:ext cx="26257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>
                <a:latin typeface="等线" panose="02010600030101010101" charset="-122"/>
              </a:rPr>
              <a:t>6. </a:t>
            </a:r>
            <a:r>
              <a:rPr lang="zh-CN" altLang="en-US">
                <a:latin typeface="等线" panose="02010600030101010101" charset="-122"/>
              </a:rPr>
              <a:t>选择好所需参数后</a:t>
            </a:r>
            <a:endParaRPr lang="zh-CN" altLang="en-US">
              <a:latin typeface="等线" panose="02010600030101010101" charset="-122"/>
            </a:endParaRPr>
          </a:p>
          <a:p>
            <a:pPr algn="l"/>
            <a:endParaRPr lang="zh-CN" altLang="en-US">
              <a:latin typeface="等线" panose="02010600030101010101" charset="-122"/>
            </a:endParaRPr>
          </a:p>
          <a:p>
            <a:pPr algn="l"/>
            <a:r>
              <a:rPr lang="zh-CN" altLang="en-US">
                <a:latin typeface="等线" panose="02010600030101010101" charset="-122"/>
              </a:rPr>
              <a:t>    点击技术参数可以</a:t>
            </a:r>
            <a:endParaRPr lang="zh-CN" altLang="en-US">
              <a:latin typeface="等线" panose="02010600030101010101" charset="-122"/>
            </a:endParaRPr>
          </a:p>
          <a:p>
            <a:pPr algn="l"/>
            <a:endParaRPr lang="zh-CN" altLang="en-US">
              <a:latin typeface="等线" panose="02010600030101010101" charset="-122"/>
            </a:endParaRPr>
          </a:p>
          <a:p>
            <a:pPr algn="l"/>
            <a:r>
              <a:rPr lang="zh-CN" altLang="en-US">
                <a:latin typeface="等线" panose="02010600030101010101" charset="-122"/>
              </a:rPr>
              <a:t>  查看所选产品的</a:t>
            </a:r>
            <a:r>
              <a:rPr lang="en-US" altLang="zh-CN">
                <a:latin typeface="等线" panose="02010600030101010101" charset="-122"/>
              </a:rPr>
              <a:t>2D</a:t>
            </a:r>
            <a:r>
              <a:rPr lang="zh-CN" altLang="en-US">
                <a:latin typeface="等线" panose="02010600030101010101" charset="-122"/>
              </a:rPr>
              <a:t>图</a:t>
            </a:r>
            <a:endParaRPr lang="zh-CN" altLang="en-US">
              <a:latin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2" grpId="0"/>
      <p:bldP spid="104858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8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29" name="直接连接符 44"/>
            <p:cNvCxnSpPr>
              <a:stCxn id="1048581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581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30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582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3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584" name="文本框 3"/>
          <p:cNvSpPr txBox="1"/>
          <p:nvPr/>
        </p:nvSpPr>
        <p:spPr>
          <a:xfrm>
            <a:off x="153035" y="138430"/>
            <a:ext cx="3056890" cy="52197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620" y="1158240"/>
            <a:ext cx="5570220" cy="3257550"/>
          </a:xfrm>
          <a:prstGeom prst="rect">
            <a:avLst/>
          </a:prstGeom>
        </p:spPr>
      </p:pic>
      <p:sp>
        <p:nvSpPr>
          <p:cNvPr id="1048664" name="文本框 14"/>
          <p:cNvSpPr txBox="1"/>
          <p:nvPr/>
        </p:nvSpPr>
        <p:spPr>
          <a:xfrm>
            <a:off x="353060" y="1245870"/>
            <a:ext cx="26257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>
                <a:latin typeface="等线" panose="02010600030101010101" charset="-122"/>
              </a:rPr>
              <a:t>7. </a:t>
            </a:r>
            <a:r>
              <a:rPr lang="zh-CN" altLang="en-US">
                <a:latin typeface="等线" panose="02010600030101010101" charset="-122"/>
              </a:rPr>
              <a:t>确认好所选参数及</a:t>
            </a:r>
            <a:r>
              <a:rPr lang="en-US" altLang="zh-CN">
                <a:latin typeface="等线" panose="02010600030101010101" charset="-122"/>
              </a:rPr>
              <a:t>2D</a:t>
            </a:r>
            <a:endParaRPr lang="en-US" altLang="zh-CN">
              <a:latin typeface="等线" panose="02010600030101010101" charset="-122"/>
            </a:endParaRPr>
          </a:p>
          <a:p>
            <a:pPr algn="l"/>
            <a:endParaRPr lang="en-US" altLang="zh-CN">
              <a:latin typeface="等线" panose="02010600030101010101" charset="-122"/>
            </a:endParaRPr>
          </a:p>
          <a:p>
            <a:pPr algn="l"/>
            <a:r>
              <a:rPr lang="en-US" altLang="zh-CN">
                <a:latin typeface="等线" panose="02010600030101010101" charset="-122"/>
              </a:rPr>
              <a:t>   </a:t>
            </a:r>
            <a:r>
              <a:rPr lang="zh-CN" altLang="en-US">
                <a:latin typeface="等线" panose="02010600030101010101" charset="-122"/>
              </a:rPr>
              <a:t>点击输出所需格式</a:t>
            </a:r>
            <a:endParaRPr lang="zh-CN" altLang="en-US">
              <a:latin typeface="等线" panose="02010600030101010101" charset="-122"/>
            </a:endParaRPr>
          </a:p>
          <a:p>
            <a:pPr algn="l"/>
            <a:endParaRPr lang="zh-CN" altLang="en-US">
              <a:latin typeface="等线" panose="02010600030101010101" charset="-122"/>
            </a:endParaRPr>
          </a:p>
          <a:p>
            <a:pPr algn="l"/>
            <a:endParaRPr lang="zh-CN" altLang="en-US">
              <a:latin typeface="等线" panose="02010600030101010101" charset="-122"/>
            </a:endParaRPr>
          </a:p>
          <a:p>
            <a:pPr algn="l"/>
            <a:r>
              <a:rPr lang="en-US" altLang="zh-CN">
                <a:latin typeface="等线" panose="02010600030101010101" charset="-122"/>
              </a:rPr>
              <a:t>8.</a:t>
            </a:r>
            <a:r>
              <a:rPr lang="zh-CN" altLang="en-US">
                <a:latin typeface="等线" panose="02010600030101010101" charset="-122"/>
              </a:rPr>
              <a:t>完成下载</a:t>
            </a:r>
            <a:endParaRPr lang="zh-CN" altLang="en-US">
              <a:latin typeface="等线" panose="02010600030101010101" charset="-122"/>
            </a:endParaRPr>
          </a:p>
          <a:p>
            <a:pPr algn="l"/>
            <a:endParaRPr lang="zh-CN" altLang="en-US">
              <a:latin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2" grpId="0"/>
      <p:bldP spid="104858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64000" sy="64000" flip="none" algn="bl"/>
        </a:blipFill>
        <a:effectLst/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10"/>
          <p:cNvGrpSpPr/>
          <p:nvPr/>
        </p:nvGrpSpPr>
        <p:grpSpPr>
          <a:xfrm>
            <a:off x="2483768" y="843121"/>
            <a:ext cx="4176464" cy="2592288"/>
            <a:chOff x="3275856" y="915566"/>
            <a:chExt cx="4176464" cy="2592288"/>
          </a:xfrm>
        </p:grpSpPr>
        <p:cxnSp>
          <p:nvCxnSpPr>
            <p:cNvPr id="3145731" name="直接连接符 7"/>
            <p:cNvCxnSpPr/>
            <p:nvPr/>
          </p:nvCxnSpPr>
          <p:spPr>
            <a:xfrm flipV="1">
              <a:off x="7452320" y="915568"/>
              <a:ext cx="0" cy="2592286"/>
            </a:xfrm>
            <a:prstGeom prst="line">
              <a:avLst/>
            </a:prstGeom>
            <a:ln w="381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2" name="直接连接符 9"/>
            <p:cNvCxnSpPr/>
            <p:nvPr/>
          </p:nvCxnSpPr>
          <p:spPr>
            <a:xfrm flipH="1">
              <a:off x="3275856" y="915566"/>
              <a:ext cx="4176464" cy="0"/>
            </a:xfrm>
            <a:prstGeom prst="line">
              <a:avLst/>
            </a:prstGeom>
            <a:ln w="381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3" name="直接连接符 11"/>
            <p:cNvCxnSpPr/>
            <p:nvPr/>
          </p:nvCxnSpPr>
          <p:spPr>
            <a:xfrm>
              <a:off x="3275856" y="915566"/>
              <a:ext cx="0" cy="2592288"/>
            </a:xfrm>
            <a:prstGeom prst="line">
              <a:avLst/>
            </a:prstGeom>
            <a:ln w="381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4" name="直接连接符 13"/>
            <p:cNvCxnSpPr/>
            <p:nvPr/>
          </p:nvCxnSpPr>
          <p:spPr>
            <a:xfrm>
              <a:off x="3275856" y="3507854"/>
              <a:ext cx="4176464" cy="0"/>
            </a:xfrm>
            <a:prstGeom prst="line">
              <a:avLst/>
            </a:prstGeom>
            <a:ln w="381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591" name="矩形 5"/>
          <p:cNvSpPr/>
          <p:nvPr/>
        </p:nvSpPr>
        <p:spPr>
          <a:xfrm>
            <a:off x="-108520" y="1594777"/>
            <a:ext cx="9252520" cy="648072"/>
          </a:xfrm>
          <a:prstGeom prst="rect">
            <a:avLst/>
          </a:prstGeom>
          <a:solidFill>
            <a:srgbClr val="7F5E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592" name="TextBox 1"/>
          <p:cNvSpPr txBox="1"/>
          <p:nvPr/>
        </p:nvSpPr>
        <p:spPr>
          <a:xfrm>
            <a:off x="3113584" y="1551626"/>
            <a:ext cx="2916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THANKS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93" name="TextBox 2"/>
          <p:cNvSpPr txBox="1"/>
          <p:nvPr/>
        </p:nvSpPr>
        <p:spPr>
          <a:xfrm>
            <a:off x="2211070" y="2417445"/>
            <a:ext cx="5062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F5E4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www.sheleprofit.com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7F5E4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F5E4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苏州舍勒智能科技有限公司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F5E4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48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1" grpId="0" bldLvl="0" animBg="1"/>
      <p:bldP spid="1048592" grpId="0"/>
      <p:bldP spid="10485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64000" sy="64000" flip="none" algn="bl"/>
        </a:blip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矩形 1"/>
          <p:cNvSpPr/>
          <p:nvPr/>
        </p:nvSpPr>
        <p:spPr>
          <a:xfrm>
            <a:off x="6357817" y="0"/>
            <a:ext cx="5004048" cy="5143500"/>
          </a:xfrm>
          <a:custGeom>
            <a:avLst/>
            <a:gdLst>
              <a:gd name="connsiteX0" fmla="*/ 0 w 4644008"/>
              <a:gd name="connsiteY0" fmla="*/ 0 h 5143500"/>
              <a:gd name="connsiteX1" fmla="*/ 4644008 w 4644008"/>
              <a:gd name="connsiteY1" fmla="*/ 0 h 5143500"/>
              <a:gd name="connsiteX2" fmla="*/ 4644008 w 4644008"/>
              <a:gd name="connsiteY2" fmla="*/ 5143500 h 5143500"/>
              <a:gd name="connsiteX3" fmla="*/ 0 w 4644008"/>
              <a:gd name="connsiteY3" fmla="*/ 5143500 h 5143500"/>
              <a:gd name="connsiteX4" fmla="*/ 0 w 4644008"/>
              <a:gd name="connsiteY4" fmla="*/ 0 h 5143500"/>
              <a:gd name="connsiteX0-1" fmla="*/ 1143000 w 5787008"/>
              <a:gd name="connsiteY0-2" fmla="*/ 0 h 5143500"/>
              <a:gd name="connsiteX1-3" fmla="*/ 5787008 w 5787008"/>
              <a:gd name="connsiteY1-4" fmla="*/ 0 h 5143500"/>
              <a:gd name="connsiteX2-5" fmla="*/ 5787008 w 5787008"/>
              <a:gd name="connsiteY2-6" fmla="*/ 5143500 h 5143500"/>
              <a:gd name="connsiteX3-7" fmla="*/ 0 w 5787008"/>
              <a:gd name="connsiteY3-8" fmla="*/ 4904960 h 5143500"/>
              <a:gd name="connsiteX4-9" fmla="*/ 1143000 w 5787008"/>
              <a:gd name="connsiteY4-10" fmla="*/ 0 h 5143500"/>
              <a:gd name="connsiteX0-11" fmla="*/ 1212574 w 5856582"/>
              <a:gd name="connsiteY0-12" fmla="*/ 0 h 5143500"/>
              <a:gd name="connsiteX1-13" fmla="*/ 5856582 w 5856582"/>
              <a:gd name="connsiteY1-14" fmla="*/ 0 h 5143500"/>
              <a:gd name="connsiteX2-15" fmla="*/ 5856582 w 5856582"/>
              <a:gd name="connsiteY2-16" fmla="*/ 5143500 h 5143500"/>
              <a:gd name="connsiteX3-17" fmla="*/ 0 w 5856582"/>
              <a:gd name="connsiteY3-18" fmla="*/ 5143500 h 5143500"/>
              <a:gd name="connsiteX4-19" fmla="*/ 1212574 w 5856582"/>
              <a:gd name="connsiteY4-20" fmla="*/ 0 h 5143500"/>
              <a:gd name="connsiteX0-21" fmla="*/ 1189053 w 5856582"/>
              <a:gd name="connsiteY0-22" fmla="*/ 0 h 5143500"/>
              <a:gd name="connsiteX1-23" fmla="*/ 5856582 w 5856582"/>
              <a:gd name="connsiteY1-24" fmla="*/ 0 h 5143500"/>
              <a:gd name="connsiteX2-25" fmla="*/ 5856582 w 5856582"/>
              <a:gd name="connsiteY2-26" fmla="*/ 5143500 h 5143500"/>
              <a:gd name="connsiteX3-27" fmla="*/ 0 w 5856582"/>
              <a:gd name="connsiteY3-28" fmla="*/ 5143500 h 5143500"/>
              <a:gd name="connsiteX4-29" fmla="*/ 1189053 w 5856582"/>
              <a:gd name="connsiteY4-30" fmla="*/ 0 h 5143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56582" h="5143500">
                <a:moveTo>
                  <a:pt x="1189053" y="0"/>
                </a:moveTo>
                <a:lnTo>
                  <a:pt x="5856582" y="0"/>
                </a:lnTo>
                <a:lnTo>
                  <a:pt x="5856582" y="5143500"/>
                </a:lnTo>
                <a:lnTo>
                  <a:pt x="0" y="5143500"/>
                </a:lnTo>
                <a:lnTo>
                  <a:pt x="1189053" y="0"/>
                </a:lnTo>
                <a:close/>
              </a:path>
            </a:pathLst>
          </a:custGeom>
          <a:solidFill>
            <a:srgbClr val="7F5E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48624" name="矩形 1"/>
          <p:cNvSpPr/>
          <p:nvPr/>
        </p:nvSpPr>
        <p:spPr>
          <a:xfrm>
            <a:off x="4090422" y="0"/>
            <a:ext cx="5004048" cy="5143500"/>
          </a:xfrm>
          <a:custGeom>
            <a:avLst/>
            <a:gdLst>
              <a:gd name="connsiteX0" fmla="*/ 0 w 4644008"/>
              <a:gd name="connsiteY0" fmla="*/ 0 h 5143500"/>
              <a:gd name="connsiteX1" fmla="*/ 4644008 w 4644008"/>
              <a:gd name="connsiteY1" fmla="*/ 0 h 5143500"/>
              <a:gd name="connsiteX2" fmla="*/ 4644008 w 4644008"/>
              <a:gd name="connsiteY2" fmla="*/ 5143500 h 5143500"/>
              <a:gd name="connsiteX3" fmla="*/ 0 w 4644008"/>
              <a:gd name="connsiteY3" fmla="*/ 5143500 h 5143500"/>
              <a:gd name="connsiteX4" fmla="*/ 0 w 4644008"/>
              <a:gd name="connsiteY4" fmla="*/ 0 h 5143500"/>
              <a:gd name="connsiteX0-1" fmla="*/ 1143000 w 5787008"/>
              <a:gd name="connsiteY0-2" fmla="*/ 0 h 5143500"/>
              <a:gd name="connsiteX1-3" fmla="*/ 5787008 w 5787008"/>
              <a:gd name="connsiteY1-4" fmla="*/ 0 h 5143500"/>
              <a:gd name="connsiteX2-5" fmla="*/ 5787008 w 5787008"/>
              <a:gd name="connsiteY2-6" fmla="*/ 5143500 h 5143500"/>
              <a:gd name="connsiteX3-7" fmla="*/ 0 w 5787008"/>
              <a:gd name="connsiteY3-8" fmla="*/ 4904960 h 5143500"/>
              <a:gd name="connsiteX4-9" fmla="*/ 1143000 w 5787008"/>
              <a:gd name="connsiteY4-10" fmla="*/ 0 h 5143500"/>
              <a:gd name="connsiteX0-11" fmla="*/ 1212574 w 5856582"/>
              <a:gd name="connsiteY0-12" fmla="*/ 0 h 5143500"/>
              <a:gd name="connsiteX1-13" fmla="*/ 5856582 w 5856582"/>
              <a:gd name="connsiteY1-14" fmla="*/ 0 h 5143500"/>
              <a:gd name="connsiteX2-15" fmla="*/ 5856582 w 5856582"/>
              <a:gd name="connsiteY2-16" fmla="*/ 5143500 h 5143500"/>
              <a:gd name="connsiteX3-17" fmla="*/ 0 w 5856582"/>
              <a:gd name="connsiteY3-18" fmla="*/ 5143500 h 5143500"/>
              <a:gd name="connsiteX4-19" fmla="*/ 1212574 w 5856582"/>
              <a:gd name="connsiteY4-20" fmla="*/ 0 h 5143500"/>
              <a:gd name="connsiteX0-21" fmla="*/ 1189053 w 5856582"/>
              <a:gd name="connsiteY0-22" fmla="*/ 0 h 5143500"/>
              <a:gd name="connsiteX1-23" fmla="*/ 5856582 w 5856582"/>
              <a:gd name="connsiteY1-24" fmla="*/ 0 h 5143500"/>
              <a:gd name="connsiteX2-25" fmla="*/ 5856582 w 5856582"/>
              <a:gd name="connsiteY2-26" fmla="*/ 5143500 h 5143500"/>
              <a:gd name="connsiteX3-27" fmla="*/ 0 w 5856582"/>
              <a:gd name="connsiteY3-28" fmla="*/ 5143500 h 5143500"/>
              <a:gd name="connsiteX4-29" fmla="*/ 1189053 w 5856582"/>
              <a:gd name="connsiteY4-30" fmla="*/ 0 h 5143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56582" h="5143500">
                <a:moveTo>
                  <a:pt x="1189053" y="0"/>
                </a:moveTo>
                <a:lnTo>
                  <a:pt x="5856582" y="0"/>
                </a:lnTo>
                <a:lnTo>
                  <a:pt x="5856582" y="5143500"/>
                </a:lnTo>
                <a:lnTo>
                  <a:pt x="0" y="5143500"/>
                </a:lnTo>
                <a:lnTo>
                  <a:pt x="1189053" y="0"/>
                </a:lnTo>
                <a:close/>
              </a:path>
            </a:pathLst>
          </a:custGeom>
          <a:solidFill>
            <a:srgbClr val="7F5E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grpSp>
        <p:nvGrpSpPr>
          <p:cNvPr id="65" name="组合 9"/>
          <p:cNvGrpSpPr/>
          <p:nvPr/>
        </p:nvGrpSpPr>
        <p:grpSpPr>
          <a:xfrm>
            <a:off x="526883" y="685800"/>
            <a:ext cx="1296144" cy="2562794"/>
            <a:chOff x="179512" y="195486"/>
            <a:chExt cx="1296144" cy="2562794"/>
          </a:xfrm>
        </p:grpSpPr>
        <p:sp>
          <p:nvSpPr>
            <p:cNvPr id="1048626" name="文本框 2"/>
            <p:cNvSpPr txBox="1"/>
            <p:nvPr/>
          </p:nvSpPr>
          <p:spPr>
            <a:xfrm>
              <a:off x="251520" y="195486"/>
              <a:ext cx="1008112" cy="1894841"/>
            </a:xfrm>
            <a:prstGeom prst="rect">
              <a:avLst/>
            </a:prstGeom>
            <a:solidFill>
              <a:srgbClr val="7F5E40">
                <a:alpha val="70000"/>
              </a:srgbClr>
            </a:solidFill>
          </p:spPr>
          <p:txBody>
            <a:bodyPr wrap="square" rtlCol="0">
              <a:spAutoFit/>
            </a:bodyPr>
            <a:p>
              <a:r>
                <a:rPr lang="zh-CN" altLang="en-US" sz="60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目</a:t>
              </a:r>
              <a:endParaRPr lang="en-US" altLang="zh-CN" sz="6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60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录</a:t>
              </a:r>
              <a:endParaRPr lang="zh-CN" altLang="en-US" sz="6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48627" name="文本框 4"/>
            <p:cNvSpPr txBox="1"/>
            <p:nvPr/>
          </p:nvSpPr>
          <p:spPr>
            <a:xfrm>
              <a:off x="179512" y="2057241"/>
              <a:ext cx="1296144" cy="701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dirty="0">
                  <a:solidFill>
                    <a:schemeClr val="bg1"/>
                  </a:solidFill>
                </a:rPr>
                <a:t>CONTENT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组合 12"/>
          <p:cNvGrpSpPr/>
          <p:nvPr/>
        </p:nvGrpSpPr>
        <p:grpSpPr>
          <a:xfrm>
            <a:off x="2912749" y="548491"/>
            <a:ext cx="4752528" cy="645160"/>
            <a:chOff x="3923928" y="267494"/>
            <a:chExt cx="4752528" cy="645160"/>
          </a:xfrm>
        </p:grpSpPr>
        <p:sp>
          <p:nvSpPr>
            <p:cNvPr id="1048628" name="文本框 5"/>
            <p:cNvSpPr txBox="1"/>
            <p:nvPr/>
          </p:nvSpPr>
          <p:spPr>
            <a:xfrm>
              <a:off x="3923928" y="267494"/>
              <a:ext cx="1368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dirty="0">
                  <a:solidFill>
                    <a:schemeClr val="bg1"/>
                  </a:solidFill>
                </a:rPr>
                <a:t>Part.1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048629" name="文本框 10"/>
            <p:cNvSpPr txBox="1"/>
            <p:nvPr/>
          </p:nvSpPr>
          <p:spPr>
            <a:xfrm>
              <a:off x="5148064" y="267494"/>
              <a:ext cx="3528392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3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上线</a:t>
              </a:r>
              <a:r>
                <a:rPr lang="zh-CN" altLang="zh-CN" sz="3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产品</a:t>
              </a:r>
              <a:r>
                <a:rPr lang="zh-CN" altLang="zh-CN" sz="3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系列</a:t>
              </a:r>
              <a:endParaRPr lang="en-US" altLang="zh-CN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7" name="组合 13"/>
          <p:cNvGrpSpPr/>
          <p:nvPr/>
        </p:nvGrpSpPr>
        <p:grpSpPr>
          <a:xfrm>
            <a:off x="2810575" y="1996562"/>
            <a:ext cx="4854701" cy="645160"/>
            <a:chOff x="3923928" y="267493"/>
            <a:chExt cx="4854701" cy="645160"/>
          </a:xfrm>
        </p:grpSpPr>
        <p:sp>
          <p:nvSpPr>
            <p:cNvPr id="1048630" name="文本框 14"/>
            <p:cNvSpPr txBox="1"/>
            <p:nvPr/>
          </p:nvSpPr>
          <p:spPr>
            <a:xfrm>
              <a:off x="3923928" y="267494"/>
              <a:ext cx="1368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dirty="0">
                  <a:solidFill>
                    <a:schemeClr val="bg1"/>
                  </a:solidFill>
                </a:rPr>
                <a:t>Part.2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048631" name="文本框 15"/>
            <p:cNvSpPr txBox="1"/>
            <p:nvPr/>
          </p:nvSpPr>
          <p:spPr>
            <a:xfrm>
              <a:off x="5250237" y="267493"/>
              <a:ext cx="3528392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线上</a:t>
              </a:r>
              <a:r>
                <a:rPr lang="zh-CN" altLang="en-US" sz="3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选型</a:t>
              </a:r>
              <a:r>
                <a:rPr lang="zh-CN" altLang="en-US" sz="3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说明</a:t>
              </a:r>
              <a:endPara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048632" name="矩形 1"/>
          <p:cNvSpPr/>
          <p:nvPr/>
        </p:nvSpPr>
        <p:spPr>
          <a:xfrm>
            <a:off x="7832053" y="0"/>
            <a:ext cx="5004048" cy="5143500"/>
          </a:xfrm>
          <a:custGeom>
            <a:avLst/>
            <a:gdLst>
              <a:gd name="connsiteX0" fmla="*/ 0 w 4644008"/>
              <a:gd name="connsiteY0" fmla="*/ 0 h 5143500"/>
              <a:gd name="connsiteX1" fmla="*/ 4644008 w 4644008"/>
              <a:gd name="connsiteY1" fmla="*/ 0 h 5143500"/>
              <a:gd name="connsiteX2" fmla="*/ 4644008 w 4644008"/>
              <a:gd name="connsiteY2" fmla="*/ 5143500 h 5143500"/>
              <a:gd name="connsiteX3" fmla="*/ 0 w 4644008"/>
              <a:gd name="connsiteY3" fmla="*/ 5143500 h 5143500"/>
              <a:gd name="connsiteX4" fmla="*/ 0 w 4644008"/>
              <a:gd name="connsiteY4" fmla="*/ 0 h 5143500"/>
              <a:gd name="connsiteX0-1" fmla="*/ 1143000 w 5787008"/>
              <a:gd name="connsiteY0-2" fmla="*/ 0 h 5143500"/>
              <a:gd name="connsiteX1-3" fmla="*/ 5787008 w 5787008"/>
              <a:gd name="connsiteY1-4" fmla="*/ 0 h 5143500"/>
              <a:gd name="connsiteX2-5" fmla="*/ 5787008 w 5787008"/>
              <a:gd name="connsiteY2-6" fmla="*/ 5143500 h 5143500"/>
              <a:gd name="connsiteX3-7" fmla="*/ 0 w 5787008"/>
              <a:gd name="connsiteY3-8" fmla="*/ 4904960 h 5143500"/>
              <a:gd name="connsiteX4-9" fmla="*/ 1143000 w 5787008"/>
              <a:gd name="connsiteY4-10" fmla="*/ 0 h 5143500"/>
              <a:gd name="connsiteX0-11" fmla="*/ 1212574 w 5856582"/>
              <a:gd name="connsiteY0-12" fmla="*/ 0 h 5143500"/>
              <a:gd name="connsiteX1-13" fmla="*/ 5856582 w 5856582"/>
              <a:gd name="connsiteY1-14" fmla="*/ 0 h 5143500"/>
              <a:gd name="connsiteX2-15" fmla="*/ 5856582 w 5856582"/>
              <a:gd name="connsiteY2-16" fmla="*/ 5143500 h 5143500"/>
              <a:gd name="connsiteX3-17" fmla="*/ 0 w 5856582"/>
              <a:gd name="connsiteY3-18" fmla="*/ 5143500 h 5143500"/>
              <a:gd name="connsiteX4-19" fmla="*/ 1212574 w 5856582"/>
              <a:gd name="connsiteY4-20" fmla="*/ 0 h 5143500"/>
              <a:gd name="connsiteX0-21" fmla="*/ 1189053 w 5856582"/>
              <a:gd name="connsiteY0-22" fmla="*/ 0 h 5143500"/>
              <a:gd name="connsiteX1-23" fmla="*/ 5856582 w 5856582"/>
              <a:gd name="connsiteY1-24" fmla="*/ 0 h 5143500"/>
              <a:gd name="connsiteX2-25" fmla="*/ 5856582 w 5856582"/>
              <a:gd name="connsiteY2-26" fmla="*/ 5143500 h 5143500"/>
              <a:gd name="connsiteX3-27" fmla="*/ 0 w 5856582"/>
              <a:gd name="connsiteY3-28" fmla="*/ 5143500 h 5143500"/>
              <a:gd name="connsiteX4-29" fmla="*/ 1189053 w 5856582"/>
              <a:gd name="connsiteY4-30" fmla="*/ 0 h 5143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56582" h="5143500">
                <a:moveTo>
                  <a:pt x="1189053" y="0"/>
                </a:moveTo>
                <a:lnTo>
                  <a:pt x="5856582" y="0"/>
                </a:lnTo>
                <a:lnTo>
                  <a:pt x="5856582" y="5143500"/>
                </a:lnTo>
                <a:lnTo>
                  <a:pt x="0" y="5143500"/>
                </a:lnTo>
                <a:lnTo>
                  <a:pt x="1189053" y="0"/>
                </a:lnTo>
                <a:close/>
              </a:path>
            </a:pathLst>
          </a:custGeom>
          <a:solidFill>
            <a:srgbClr val="7F5E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2097157" name="图片 30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0" y="145415"/>
            <a:ext cx="1687830" cy="540385"/>
          </a:xfrm>
          <a:prstGeom prst="rect">
            <a:avLst/>
          </a:prstGeom>
        </p:spPr>
      </p:pic>
      <p:grpSp>
        <p:nvGrpSpPr>
          <p:cNvPr id="68" name="组合 7"/>
          <p:cNvGrpSpPr/>
          <p:nvPr/>
        </p:nvGrpSpPr>
        <p:grpSpPr>
          <a:xfrm>
            <a:off x="2810576" y="3384250"/>
            <a:ext cx="4574266" cy="624840"/>
            <a:chOff x="3923928" y="267494"/>
            <a:chExt cx="4574266" cy="624840"/>
          </a:xfrm>
        </p:grpSpPr>
        <p:sp>
          <p:nvSpPr>
            <p:cNvPr id="1048633" name="文本框 26"/>
            <p:cNvSpPr txBox="1"/>
            <p:nvPr/>
          </p:nvSpPr>
          <p:spPr>
            <a:xfrm>
              <a:off x="3923928" y="267494"/>
              <a:ext cx="1368152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dirty="0">
                  <a:solidFill>
                    <a:schemeClr val="bg1"/>
                  </a:solidFill>
                </a:rPr>
                <a:t>Part.3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048634" name="文本框 32"/>
            <p:cNvSpPr txBox="1"/>
            <p:nvPr/>
          </p:nvSpPr>
          <p:spPr>
            <a:xfrm>
              <a:off x="5292079" y="267494"/>
              <a:ext cx="3206115" cy="624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线</a:t>
              </a:r>
              <a:r>
                <a:rPr lang="zh-CN" altLang="en-US" sz="3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下</a:t>
              </a:r>
              <a:r>
                <a:rPr lang="zh-CN" altLang="en-US" sz="3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选型</a:t>
              </a:r>
              <a:r>
                <a:rPr lang="zh-CN" altLang="en-US" sz="3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说明</a:t>
              </a:r>
              <a:endPara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64000" sy="64000" flip="none" algn="bl"/>
        </a:blipFill>
        <a:effectLst/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矩形 11"/>
          <p:cNvSpPr/>
          <p:nvPr/>
        </p:nvSpPr>
        <p:spPr>
          <a:xfrm>
            <a:off x="2195736" y="817144"/>
            <a:ext cx="4752528" cy="2107408"/>
          </a:xfrm>
          <a:prstGeom prst="rect">
            <a:avLst/>
          </a:prstGeom>
          <a:noFill/>
          <a:ln w="38100">
            <a:solidFill>
              <a:srgbClr val="7F5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38" name="矩形 10"/>
          <p:cNvSpPr/>
          <p:nvPr/>
        </p:nvSpPr>
        <p:spPr>
          <a:xfrm>
            <a:off x="2375756" y="1585725"/>
            <a:ext cx="4392488" cy="1202049"/>
          </a:xfrm>
          <a:prstGeom prst="rect">
            <a:avLst/>
          </a:prstGeom>
          <a:solidFill>
            <a:srgbClr val="7F5E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39" name="文本框 3"/>
          <p:cNvSpPr txBox="1"/>
          <p:nvPr/>
        </p:nvSpPr>
        <p:spPr>
          <a:xfrm>
            <a:off x="3239852" y="817144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 dirty="0">
                <a:solidFill>
                  <a:srgbClr val="7F5E40"/>
                </a:solidFill>
                <a:ea typeface="黑体" panose="02010609060101010101" pitchFamily="49" charset="-122"/>
              </a:rPr>
              <a:t>PART 1</a:t>
            </a:r>
            <a:endParaRPr lang="zh-CN" altLang="en-US" sz="4400" dirty="0">
              <a:solidFill>
                <a:srgbClr val="7F5E40"/>
              </a:solidFill>
              <a:ea typeface="黑体" panose="02010609060101010101" pitchFamily="49" charset="-122"/>
            </a:endParaRPr>
          </a:p>
        </p:txBody>
      </p:sp>
      <p:sp>
        <p:nvSpPr>
          <p:cNvPr id="1048640" name="文本框 4"/>
          <p:cNvSpPr txBox="1"/>
          <p:nvPr/>
        </p:nvSpPr>
        <p:spPr>
          <a:xfrm>
            <a:off x="3130412" y="1817111"/>
            <a:ext cx="2703153" cy="11074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上线</a:t>
            </a: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系列</a:t>
            </a:r>
            <a:endParaRPr lang="zh-CN" alt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pic>
        <p:nvPicPr>
          <p:cNvPr id="2097158" name="图片 2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0" y="145415"/>
            <a:ext cx="1687830" cy="540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4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8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7" grpId="0" animBg="1"/>
      <p:bldP spid="1048638" grpId="0" animBg="1"/>
      <p:bldP spid="1048639" grpId="0"/>
      <p:bldP spid="10486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46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47" name="直接连接符 44"/>
            <p:cNvCxnSpPr>
              <a:stCxn id="1048641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641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48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642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43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44" name="文本框 3"/>
          <p:cNvSpPr txBox="1"/>
          <p:nvPr/>
        </p:nvSpPr>
        <p:spPr>
          <a:xfrm>
            <a:off x="123244" y="184149"/>
            <a:ext cx="3055371" cy="51054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上线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产品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系列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59" name="图片 16" descr="32735fceb92de3fdca18e0a7d9457c1"/>
          <p:cNvPicPr/>
          <p:nvPr/>
        </p:nvPicPr>
        <p:blipFill>
          <a:blip r:embed="rId2"/>
          <a:stretch>
            <a:fillRect/>
          </a:stretch>
        </p:blipFill>
        <p:spPr>
          <a:xfrm>
            <a:off x="645255" y="1070479"/>
            <a:ext cx="1133306" cy="916427"/>
          </a:xfrm>
          <a:prstGeom prst="rect">
            <a:avLst/>
          </a:prstGeom>
        </p:spPr>
      </p:pic>
      <p:pic>
        <p:nvPicPr>
          <p:cNvPr id="2097160" name="图片 1" descr="PTH14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2161052" y="373336"/>
            <a:ext cx="2792792" cy="2274614"/>
          </a:xfrm>
          <a:prstGeom prst="rect">
            <a:avLst/>
          </a:prstGeom>
        </p:spPr>
      </p:pic>
      <p:pic>
        <p:nvPicPr>
          <p:cNvPr id="2097161" name="图片 17" descr="PTB14"/>
          <p:cNvPicPr/>
          <p:nvPr/>
        </p:nvPicPr>
        <p:blipFill>
          <a:blip r:embed="rId4"/>
          <a:stretch>
            <a:fillRect/>
          </a:stretch>
        </p:blipFill>
        <p:spPr>
          <a:xfrm>
            <a:off x="4659222" y="710470"/>
            <a:ext cx="2299846" cy="1600346"/>
          </a:xfrm>
          <a:prstGeom prst="rect">
            <a:avLst/>
          </a:prstGeom>
        </p:spPr>
      </p:pic>
      <p:pic>
        <p:nvPicPr>
          <p:cNvPr id="2097162" name="图片 14" descr="b70012acf97f550215a624d81a0d875"/>
          <p:cNvPicPr/>
          <p:nvPr/>
        </p:nvPicPr>
        <p:blipFill>
          <a:blip r:embed="rId5"/>
          <a:stretch>
            <a:fillRect/>
          </a:stretch>
        </p:blipFill>
        <p:spPr>
          <a:xfrm>
            <a:off x="6959069" y="439419"/>
            <a:ext cx="2410937" cy="1900514"/>
          </a:xfrm>
          <a:prstGeom prst="rect">
            <a:avLst/>
          </a:prstGeom>
        </p:spPr>
      </p:pic>
      <p:pic>
        <p:nvPicPr>
          <p:cNvPr id="2097163" name="图片 18" descr="EGT120.72"/>
          <p:cNvPicPr/>
          <p:nvPr/>
        </p:nvPicPr>
        <p:blipFill>
          <a:blip r:embed="rId6"/>
          <a:stretch>
            <a:fillRect/>
          </a:stretch>
        </p:blipFill>
        <p:spPr>
          <a:xfrm>
            <a:off x="861088" y="2661399"/>
            <a:ext cx="1994755" cy="1340369"/>
          </a:xfrm>
          <a:prstGeom prst="rect">
            <a:avLst/>
          </a:prstGeom>
        </p:spPr>
      </p:pic>
      <p:pic>
        <p:nvPicPr>
          <p:cNvPr id="2097164" name="图片 15" descr="72a80b03ded12a27d786301f22c7594"/>
          <p:cNvPicPr/>
          <p:nvPr/>
        </p:nvPicPr>
        <p:blipFill>
          <a:blip r:embed="rId7"/>
          <a:stretch>
            <a:fillRect/>
          </a:stretch>
        </p:blipFill>
        <p:spPr>
          <a:xfrm>
            <a:off x="3758704" y="2755450"/>
            <a:ext cx="1957008" cy="1246317"/>
          </a:xfrm>
          <a:prstGeom prst="rect">
            <a:avLst/>
          </a:prstGeom>
        </p:spPr>
      </p:pic>
      <p:pic>
        <p:nvPicPr>
          <p:cNvPr id="2097165" name="图片 7" descr="1b33949e592e1d514e2d32342d000c1"/>
          <p:cNvPicPr/>
          <p:nvPr/>
        </p:nvPicPr>
        <p:blipFill>
          <a:blip r:embed="rId8"/>
          <a:stretch>
            <a:fillRect/>
          </a:stretch>
        </p:blipFill>
        <p:spPr>
          <a:xfrm>
            <a:off x="6682496" y="2607654"/>
            <a:ext cx="1930832" cy="1447856"/>
          </a:xfrm>
          <a:prstGeom prst="rect">
            <a:avLst/>
          </a:prstGeom>
        </p:spPr>
      </p:pic>
      <p:sp>
        <p:nvSpPr>
          <p:cNvPr id="1048645" name="文本框 5"/>
          <p:cNvSpPr txBox="1"/>
          <p:nvPr/>
        </p:nvSpPr>
        <p:spPr>
          <a:xfrm>
            <a:off x="123245" y="1986906"/>
            <a:ext cx="1906227" cy="7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2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GTH</a:t>
            </a:r>
            <a:r>
              <a:rPr lang="zh-CN" altLang="en-US" sz="2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系列</a:t>
            </a:r>
            <a:r>
              <a:rPr lang="zh-CN" altLang="en-US" sz="2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滑台</a:t>
            </a:r>
            <a:endParaRPr lang="zh-CN" altLang="en-US" sz="20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汉仪中圆简" panose="02010609000101010101" pitchFamily="49" charset="-122"/>
              <a:ea typeface="汉仪中圆简" panose="02010609000101010101" pitchFamily="49" charset="-122"/>
            </a:endParaRPr>
          </a:p>
        </p:txBody>
      </p:sp>
      <p:sp>
        <p:nvSpPr>
          <p:cNvPr id="1048646" name="文本框 8"/>
          <p:cNvSpPr txBox="1"/>
          <p:nvPr/>
        </p:nvSpPr>
        <p:spPr>
          <a:xfrm>
            <a:off x="2069468" y="1970549"/>
            <a:ext cx="3004185" cy="7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2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PTH</a:t>
            </a:r>
            <a:r>
              <a:rPr lang="zh-CN" altLang="en-US" sz="2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系列</a:t>
            </a:r>
            <a:r>
              <a:rPr lang="zh-CN" altLang="en-US" sz="20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滑台</a:t>
            </a:r>
            <a:endParaRPr lang="zh-CN" altLang="en-US" sz="20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ang="5400000" scaled="0"/>
              </a:gradFill>
              <a:latin typeface="汉仪中圆简" panose="02010609000101010101" pitchFamily="49" charset="-122"/>
              <a:ea typeface="汉仪中圆简" panose="02010609000101010101" pitchFamily="49" charset="-122"/>
            </a:endParaRPr>
          </a:p>
        </p:txBody>
      </p:sp>
      <p:sp>
        <p:nvSpPr>
          <p:cNvPr id="1048647" name="文本框 9"/>
          <p:cNvSpPr txBox="1"/>
          <p:nvPr/>
        </p:nvSpPr>
        <p:spPr>
          <a:xfrm>
            <a:off x="4953843" y="1946908"/>
            <a:ext cx="1977887" cy="7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2000" dirty="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PTB</a:t>
            </a:r>
            <a:r>
              <a:rPr lang="zh-CN" altLang="en-US" sz="2000" dirty="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系列</a:t>
            </a:r>
            <a:r>
              <a:rPr lang="zh-CN" altLang="en-US" sz="2000" dirty="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滑台</a:t>
            </a:r>
            <a:endParaRPr lang="zh-CN" altLang="en-US" sz="2000" dirty="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ang="5400000" scaled="0"/>
              </a:gradFill>
              <a:latin typeface="汉仪中圆简" panose="02010609000101010101" pitchFamily="49" charset="-122"/>
              <a:ea typeface="汉仪中圆简" panose="02010609000101010101" pitchFamily="49" charset="-122"/>
            </a:endParaRPr>
          </a:p>
        </p:txBody>
      </p:sp>
      <p:sp>
        <p:nvSpPr>
          <p:cNvPr id="1048648" name="文本框 13"/>
          <p:cNvSpPr txBox="1"/>
          <p:nvPr/>
        </p:nvSpPr>
        <p:spPr>
          <a:xfrm>
            <a:off x="7314081" y="1906613"/>
            <a:ext cx="1700912" cy="7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2000" dirty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E</a:t>
            </a:r>
            <a:r>
              <a:rPr lang="zh-CN" altLang="en-US" sz="2000" dirty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系列</a:t>
            </a:r>
            <a:r>
              <a:rPr lang="zh-CN" altLang="en-US" sz="2000" dirty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电动缸</a:t>
            </a:r>
            <a:endParaRPr lang="zh-CN" altLang="en-US" sz="2000" dirty="0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  <a:lin ang="5400000" scaled="0"/>
              </a:gradFill>
              <a:latin typeface="汉仪中圆简" panose="02010609000101010101" pitchFamily="49" charset="-122"/>
              <a:ea typeface="汉仪中圆简" panose="02010609000101010101" pitchFamily="49" charset="-122"/>
            </a:endParaRPr>
          </a:p>
        </p:txBody>
      </p:sp>
      <p:sp>
        <p:nvSpPr>
          <p:cNvPr id="1048649" name="文本框 10"/>
          <p:cNvSpPr txBox="1"/>
          <p:nvPr/>
        </p:nvSpPr>
        <p:spPr>
          <a:xfrm>
            <a:off x="587652" y="3887721"/>
            <a:ext cx="2541627" cy="7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20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EGT</a:t>
            </a:r>
            <a:r>
              <a:rPr lang="zh-CN" altLang="en-US" sz="20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系列</a:t>
            </a:r>
            <a:r>
              <a:rPr lang="zh-CN" altLang="en-US" sz="20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滑台</a:t>
            </a:r>
            <a:endParaRPr lang="zh-CN" altLang="en-US" sz="200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ang="5400000" scaled="0"/>
              </a:gradFill>
              <a:latin typeface="汉仪中圆简" panose="02010609000101010101" pitchFamily="49" charset="-122"/>
              <a:ea typeface="汉仪中圆简" panose="02010609000101010101" pitchFamily="49" charset="-122"/>
            </a:endParaRPr>
          </a:p>
        </p:txBody>
      </p:sp>
      <p:sp>
        <p:nvSpPr>
          <p:cNvPr id="1048650" name="文本框 11"/>
          <p:cNvSpPr txBox="1"/>
          <p:nvPr/>
        </p:nvSpPr>
        <p:spPr>
          <a:xfrm>
            <a:off x="3632241" y="3811187"/>
            <a:ext cx="2176903" cy="7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2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M</a:t>
            </a:r>
            <a:r>
              <a:rPr lang="zh-CN" altLang="en-US" sz="2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系列</a:t>
            </a:r>
            <a:r>
              <a:rPr lang="zh-CN" altLang="en-US" sz="2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滑台</a:t>
            </a:r>
            <a:endParaRPr lang="zh-CN" altLang="en-US" sz="2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ang="5400000" scaled="0"/>
              </a:gradFill>
              <a:latin typeface="汉仪中圆简" panose="02010609000101010101" pitchFamily="49" charset="-122"/>
              <a:ea typeface="汉仪中圆简" panose="02010609000101010101" pitchFamily="49" charset="-122"/>
            </a:endParaRPr>
          </a:p>
        </p:txBody>
      </p:sp>
      <p:sp>
        <p:nvSpPr>
          <p:cNvPr id="1048651" name="文本框 12"/>
          <p:cNvSpPr txBox="1"/>
          <p:nvPr/>
        </p:nvSpPr>
        <p:spPr>
          <a:xfrm>
            <a:off x="6391483" y="3887721"/>
            <a:ext cx="2698938" cy="7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zh-CN" sz="2000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C</a:t>
            </a:r>
            <a:r>
              <a:rPr lang="zh-CN" altLang="en-US" sz="2000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系列</a:t>
            </a:r>
            <a:r>
              <a:rPr lang="zh-CN" altLang="en-US" sz="2000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atin typeface="汉仪中圆简" panose="02010609000101010101" pitchFamily="49" charset="-122"/>
                <a:ea typeface="汉仪中圆简" panose="02010609000101010101" pitchFamily="49" charset="-122"/>
              </a:rPr>
              <a:t>电动缸</a:t>
            </a:r>
            <a:endParaRPr lang="zh-CN" altLang="en-US" sz="2000" dirty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ang="5400000" scaled="0"/>
              </a:gradFill>
              <a:latin typeface="汉仪中圆简" panose="02010609000101010101" pitchFamily="49" charset="-122"/>
              <a:ea typeface="汉仪中圆简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2" grpId="0"/>
      <p:bldP spid="104864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tile tx="0" ty="0" sx="64000" sy="64000" flip="none" algn="bl"/>
        </a:blipFill>
        <a:effectLst/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矩形 11"/>
          <p:cNvSpPr/>
          <p:nvPr/>
        </p:nvSpPr>
        <p:spPr>
          <a:xfrm>
            <a:off x="2195736" y="817144"/>
            <a:ext cx="4752528" cy="2107408"/>
          </a:xfrm>
          <a:prstGeom prst="rect">
            <a:avLst/>
          </a:prstGeom>
          <a:noFill/>
          <a:ln w="38100">
            <a:solidFill>
              <a:srgbClr val="7F5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656" name="矩形 10"/>
          <p:cNvSpPr/>
          <p:nvPr/>
        </p:nvSpPr>
        <p:spPr>
          <a:xfrm>
            <a:off x="2375756" y="1585725"/>
            <a:ext cx="4392488" cy="1202049"/>
          </a:xfrm>
          <a:prstGeom prst="rect">
            <a:avLst/>
          </a:prstGeom>
          <a:solidFill>
            <a:srgbClr val="7F5E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657" name="文本框 3"/>
          <p:cNvSpPr txBox="1"/>
          <p:nvPr/>
        </p:nvSpPr>
        <p:spPr>
          <a:xfrm>
            <a:off x="3239852" y="817144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F5E4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PART 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F5E40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48658" name="文本框 4"/>
          <p:cNvSpPr txBox="1"/>
          <p:nvPr/>
        </p:nvSpPr>
        <p:spPr>
          <a:xfrm>
            <a:off x="3304439" y="1931909"/>
            <a:ext cx="2535122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线上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97166" name="图片 1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0" y="145415"/>
            <a:ext cx="1687830" cy="540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8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5" grpId="0" animBg="1"/>
      <p:bldP spid="1048656" grpId="0" animBg="1"/>
      <p:bldP spid="1048657" grpId="0"/>
      <p:bldP spid="10486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49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50" name="直接连接符 44"/>
            <p:cNvCxnSpPr>
              <a:stCxn id="1048659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659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51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660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61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62" name="文本框 3"/>
          <p:cNvSpPr txBox="1"/>
          <p:nvPr/>
        </p:nvSpPr>
        <p:spPr>
          <a:xfrm>
            <a:off x="123190" y="145415"/>
            <a:ext cx="3056890" cy="52197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67" name="图片 13"/>
          <p:cNvPicPr/>
          <p:nvPr/>
        </p:nvPicPr>
        <p:blipFill>
          <a:blip r:embed="rId2"/>
          <a:stretch>
            <a:fillRect/>
          </a:stretch>
        </p:blipFill>
        <p:spPr>
          <a:xfrm>
            <a:off x="3339427" y="818800"/>
            <a:ext cx="5261111" cy="2952277"/>
          </a:xfrm>
          <a:prstGeom prst="rect">
            <a:avLst/>
          </a:prstGeom>
        </p:spPr>
      </p:pic>
      <p:sp>
        <p:nvSpPr>
          <p:cNvPr id="1048663" name="文本框 1"/>
          <p:cNvSpPr txBox="1"/>
          <p:nvPr/>
        </p:nvSpPr>
        <p:spPr>
          <a:xfrm>
            <a:off x="1900023" y="4006756"/>
            <a:ext cx="596641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8CBAD"/>
                </a:solidFill>
                <a:effectLst/>
                <a:ea typeface="等线" panose="02010600030101010101" charset="-122"/>
              </a:rPr>
              <a:t>网址：https://shele.partcommunity.com</a:t>
            </a:r>
            <a:endParaRPr lang="zh-CN" altLang="en-US" sz="2400">
              <a:ln w="22225">
                <a:solidFill>
                  <a:srgbClr val="ED7D31"/>
                </a:solidFill>
                <a:prstDash val="solid"/>
              </a:ln>
              <a:solidFill>
                <a:srgbClr val="F8CBAD"/>
              </a:solidFill>
              <a:effectLst/>
            </a:endParaRPr>
          </a:p>
        </p:txBody>
      </p:sp>
      <p:sp>
        <p:nvSpPr>
          <p:cNvPr id="1048664" name="文本框 14"/>
          <p:cNvSpPr txBox="1"/>
          <p:nvPr/>
        </p:nvSpPr>
        <p:spPr>
          <a:xfrm>
            <a:off x="363855" y="1146809"/>
            <a:ext cx="2875280" cy="142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latin typeface="等线" panose="02010600030101010101" charset="-122"/>
              </a:rPr>
              <a:t>1.</a:t>
            </a:r>
            <a:r>
              <a:rPr lang="zh-CN" altLang="en-US">
                <a:ea typeface="等线" panose="02010600030101010101" charset="-122"/>
              </a:rPr>
              <a:t>输入网址进入主页面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latin typeface="等线" panose="02010600030101010101" charset="-122"/>
              </a:rPr>
              <a:t>2.</a:t>
            </a:r>
            <a:r>
              <a:rPr lang="zh-CN" altLang="en-US">
                <a:ea typeface="等线" panose="02010600030101010101" charset="-122"/>
              </a:rPr>
              <a:t>注册或登录账号（暂定）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latin typeface="等线" panose="02010600030101010101" charset="-122"/>
              </a:rPr>
              <a:t>3.</a:t>
            </a:r>
            <a:r>
              <a:rPr lang="zh-CN" altLang="en-US">
                <a:ea typeface="等线" panose="02010600030101010101" charset="-122"/>
              </a:rPr>
              <a:t>开始选型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0" grpId="0"/>
      <p:bldP spid="104866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52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53" name="直接连接符 44"/>
            <p:cNvCxnSpPr>
              <a:stCxn id="1048668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668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54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669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70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71" name="文本框 3"/>
          <p:cNvSpPr txBox="1"/>
          <p:nvPr/>
        </p:nvSpPr>
        <p:spPr>
          <a:xfrm>
            <a:off x="123190" y="145415"/>
            <a:ext cx="3056890" cy="52197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68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44764" y="1060641"/>
            <a:ext cx="5093440" cy="3022219"/>
          </a:xfrm>
          <a:prstGeom prst="rect">
            <a:avLst/>
          </a:prstGeom>
        </p:spPr>
      </p:pic>
      <p:sp>
        <p:nvSpPr>
          <p:cNvPr id="1048672" name="文本框 14"/>
          <p:cNvSpPr txBox="1"/>
          <p:nvPr/>
        </p:nvSpPr>
        <p:spPr>
          <a:xfrm>
            <a:off x="252733" y="1272685"/>
            <a:ext cx="4011295" cy="1424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latin typeface="等线" panose="02010600030101010101" charset="-122"/>
              </a:rPr>
              <a:t>4.</a:t>
            </a:r>
            <a:r>
              <a:rPr lang="zh-CN" altLang="en-US">
                <a:ea typeface="等线" panose="02010600030101010101" charset="-122"/>
              </a:rPr>
              <a:t>可以在搜索栏直接搜索型号，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ea typeface="等线" panose="02010600030101010101" charset="-122"/>
              </a:rPr>
              <a:t>也可以点击下面图片按照系列选择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9" grpId="0"/>
      <p:bldP spid="104867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55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56" name="直接连接符 44"/>
            <p:cNvCxnSpPr>
              <a:stCxn id="1048676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676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57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677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78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79" name="文本框 3"/>
          <p:cNvSpPr txBox="1"/>
          <p:nvPr/>
        </p:nvSpPr>
        <p:spPr>
          <a:xfrm>
            <a:off x="123190" y="145415"/>
            <a:ext cx="3056890" cy="52197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69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12026" y="901096"/>
            <a:ext cx="5722005" cy="3481752"/>
          </a:xfrm>
          <a:prstGeom prst="rect">
            <a:avLst/>
          </a:prstGeom>
        </p:spPr>
      </p:pic>
      <p:sp>
        <p:nvSpPr>
          <p:cNvPr id="1048680" name="文本框 14"/>
          <p:cNvSpPr txBox="1"/>
          <p:nvPr/>
        </p:nvSpPr>
        <p:spPr>
          <a:xfrm>
            <a:off x="287880" y="1110952"/>
            <a:ext cx="2533818" cy="195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latin typeface="等线" panose="02010600030101010101" charset="-122"/>
              </a:rPr>
              <a:t>5.</a:t>
            </a:r>
            <a:r>
              <a:rPr lang="zh-CN" altLang="en-US">
                <a:ea typeface="等线" panose="02010600030101010101" charset="-122"/>
              </a:rPr>
              <a:t>在页面左边栏选择所需的的参数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latin typeface="等线" panose="02010600030101010101" charset="-122"/>
              </a:rPr>
              <a:t>6.</a:t>
            </a:r>
            <a:r>
              <a:rPr lang="zh-CN" altLang="en-US">
                <a:ea typeface="等线" panose="02010600030101010101" charset="-122"/>
                <a:sym typeface="+mn-ea"/>
              </a:rPr>
              <a:t>在页面右边栏选择切换查看尺寸标注（</a:t>
            </a:r>
            <a:r>
              <a:rPr lang="en-US" altLang="zh-CN">
                <a:latin typeface="等线" panose="02010600030101010101" charset="-122"/>
                <a:sym typeface="+mn-ea"/>
              </a:rPr>
              <a:t>2D</a:t>
            </a:r>
            <a:r>
              <a:rPr lang="zh-CN" altLang="en-US">
                <a:ea typeface="等线" panose="02010600030101010101" charset="-122"/>
                <a:sym typeface="+mn-ea"/>
              </a:rPr>
              <a:t>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7" grpId="0"/>
      <p:bldP spid="104867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8" name="直接连接符 10"/>
          <p:cNvCxnSpPr/>
          <p:nvPr/>
        </p:nvCxnSpPr>
        <p:spPr>
          <a:xfrm>
            <a:off x="0" y="470281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42"/>
          <p:cNvGrpSpPr/>
          <p:nvPr/>
        </p:nvGrpSpPr>
        <p:grpSpPr>
          <a:xfrm>
            <a:off x="123245" y="194310"/>
            <a:ext cx="7756470" cy="446446"/>
            <a:chOff x="-4868911" y="116601"/>
            <a:chExt cx="17060911" cy="595416"/>
          </a:xfrm>
        </p:grpSpPr>
        <p:cxnSp>
          <p:nvCxnSpPr>
            <p:cNvPr id="3145739" name="直接连接符 44"/>
            <p:cNvCxnSpPr>
              <a:stCxn id="1048611" idx="3"/>
            </p:cNvCxnSpPr>
            <p:nvPr/>
          </p:nvCxnSpPr>
          <p:spPr>
            <a:xfrm>
              <a:off x="1984712" y="414705"/>
              <a:ext cx="10207288" cy="57588"/>
            </a:xfrm>
            <a:prstGeom prst="line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组合 46"/>
            <p:cNvGrpSpPr/>
            <p:nvPr/>
          </p:nvGrpSpPr>
          <p:grpSpPr>
            <a:xfrm>
              <a:off x="-4868911" y="116601"/>
              <a:ext cx="6854096" cy="595416"/>
              <a:chOff x="-4868911" y="116601"/>
              <a:chExt cx="6854096" cy="595416"/>
            </a:xfrm>
          </p:grpSpPr>
          <p:sp>
            <p:nvSpPr>
              <p:cNvPr id="1048611" name="矩形 47"/>
              <p:cNvSpPr/>
              <p:nvPr/>
            </p:nvSpPr>
            <p:spPr>
              <a:xfrm>
                <a:off x="1743078" y="116601"/>
                <a:ext cx="242107" cy="5953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sym typeface="iekie jianheiti" panose="02000000000000000000" pitchFamily="2" charset="-122"/>
                </a:endParaRPr>
              </a:p>
            </p:txBody>
          </p:sp>
          <p:cxnSp>
            <p:nvCxnSpPr>
              <p:cNvPr id="3145740" name="直接连接符 48"/>
              <p:cNvCxnSpPr/>
              <p:nvPr/>
            </p:nvCxnSpPr>
            <p:spPr>
              <a:xfrm>
                <a:off x="-4868911" y="250352"/>
                <a:ext cx="0" cy="46166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8612" name="TextBox 16"/>
          <p:cNvSpPr txBox="1">
            <a:spLocks noChangeArrowheads="1"/>
          </p:cNvSpPr>
          <p:nvPr/>
        </p:nvSpPr>
        <p:spPr bwMode="auto">
          <a:xfrm>
            <a:off x="6959069" y="4816376"/>
            <a:ext cx="1783080" cy="2298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苏州舍勒智能科技有限责任公司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13" name="PA_矩形 16"/>
          <p:cNvSpPr/>
          <p:nvPr>
            <p:custDataLst>
              <p:tags r:id="rId1"/>
            </p:custDataLst>
          </p:nvPr>
        </p:nvSpPr>
        <p:spPr>
          <a:xfrm>
            <a:off x="4953844" y="193588"/>
            <a:ext cx="2875281" cy="294641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3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iekie jianheiti" panose="02000000000000000000" pitchFamily="2" charset="-122"/>
              </a:rPr>
              <a:t>让生产智造变得简单、高效、稳定！</a:t>
            </a:r>
            <a:endParaRPr lang="zh-CN" altLang="en-US" sz="1350" i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iekie jianheiti" panose="02000000000000000000" pitchFamily="2" charset="-122"/>
            </a:endParaRPr>
          </a:p>
        </p:txBody>
      </p:sp>
      <p:sp>
        <p:nvSpPr>
          <p:cNvPr id="1048614" name="文本框 3"/>
          <p:cNvSpPr txBox="1"/>
          <p:nvPr/>
        </p:nvSpPr>
        <p:spPr>
          <a:xfrm>
            <a:off x="123190" y="145415"/>
            <a:ext cx="3056890" cy="521970"/>
          </a:xfrm>
          <a:prstGeom prst="rect">
            <a:avLst/>
          </a:prstGeom>
          <a:solidFill>
            <a:srgbClr val="7F5E40">
              <a:alpha val="70000"/>
            </a:srgbClr>
          </a:solidFill>
        </p:spPr>
        <p:txBody>
          <a:bodyPr wrap="square" rtlCol="0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说明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55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39135" y="846039"/>
            <a:ext cx="5662321" cy="3428559"/>
          </a:xfrm>
          <a:prstGeom prst="rect">
            <a:avLst/>
          </a:prstGeom>
        </p:spPr>
      </p:pic>
      <p:sp>
        <p:nvSpPr>
          <p:cNvPr id="1048615" name="文本框 14"/>
          <p:cNvSpPr txBox="1"/>
          <p:nvPr/>
        </p:nvSpPr>
        <p:spPr>
          <a:xfrm>
            <a:off x="287973" y="1092756"/>
            <a:ext cx="2727325" cy="195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latin typeface="等线" panose="02010600030101010101" charset="-122"/>
              </a:rPr>
              <a:t>7.</a:t>
            </a:r>
            <a:r>
              <a:rPr lang="zh-CN" altLang="en-US">
                <a:ea typeface="等线" panose="02010600030101010101" charset="-122"/>
              </a:rPr>
              <a:t>选择格式（首次需要选择添加格式）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latin typeface="等线" panose="02010600030101010101" charset="-122"/>
              </a:rPr>
              <a:t>8.</a:t>
            </a:r>
            <a:r>
              <a:rPr lang="zh-CN" altLang="en-US">
                <a:ea typeface="等线" panose="02010600030101010101" charset="-122"/>
                <a:sym typeface="+mn-ea"/>
              </a:rPr>
              <a:t>添加所需格式（选中会跳到已选格式）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5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5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4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2" grpId="0"/>
      <p:bldP spid="1048614" grpId="0" bldLvl="0" animBg="1"/>
    </p:bldLst>
  </p:timing>
</p:sld>
</file>

<file path=ppt/tags/tag1.xml><?xml version="1.0" encoding="utf-8"?>
<p:tagLst xmlns:p="http://schemas.openxmlformats.org/presentationml/2006/main">
  <p:tag name="PA" val="v4.3.1"/>
</p:tagLst>
</file>

<file path=ppt/tags/tag10.xml><?xml version="1.0" encoding="utf-8"?>
<p:tagLst xmlns:p="http://schemas.openxmlformats.org/presentationml/2006/main">
  <p:tag name="PA" val="v3.0.0"/>
</p:tagLst>
</file>

<file path=ppt/tags/tag11.xml><?xml version="1.0" encoding="utf-8"?>
<p:tagLst xmlns:p="http://schemas.openxmlformats.org/presentationml/2006/main">
  <p:tag name="PA" val="v3.0.0"/>
</p:tagLst>
</file>

<file path=ppt/tags/tag12.xml><?xml version="1.0" encoding="utf-8"?>
<p:tagLst xmlns:p="http://schemas.openxmlformats.org/presentationml/2006/main">
  <p:tag name="PA" val="v3.0.0"/>
</p:tagLst>
</file>

<file path=ppt/tags/tag13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PA" val="v3.0.0"/>
</p:tagLst>
</file>

<file path=ppt/tags/tag8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/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 cap="sq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/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 cap="sq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1083</Words>
  <Application>WPS 演示</Application>
  <PresentationFormat/>
  <Paragraphs>198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黑体</vt:lpstr>
      <vt:lpstr>iekie jianheiti</vt:lpstr>
      <vt:lpstr>汉仪中圆简</vt:lpstr>
      <vt:lpstr>Calibri</vt:lpstr>
      <vt:lpstr>等线</vt:lpstr>
      <vt:lpstr>Arial Unicode MS</vt:lpstr>
      <vt:lpstr>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陆</dc:creator>
  <cp:lastModifiedBy>%E6%A5%9A%E9%97%A8</cp:lastModifiedBy>
  <cp:revision>6</cp:revision>
  <dcterms:created xsi:type="dcterms:W3CDTF">2022-01-06T11:48:00Z</dcterms:created>
  <dcterms:modified xsi:type="dcterms:W3CDTF">2023-01-09T06:59:05Z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2052-11.1.0.10943</vt:lpwstr>
  </property>
  <property fmtid="{D5CDD505-2E9C-101B-9397-08002B2CF9AE}" pid="3" name="KSOTemplateUUID">
    <vt:lpwstr>v1.0_mb_6IRbY+28EVne7SZnDqFQBQ==</vt:lpwstr>
  </property>
  <property fmtid="{D5CDD505-2E9C-101B-9397-08002B2CF9AE}" pid="4" name="ICV">
    <vt:lpwstr>6E855C7523B94FD3870DE1F10E8D6E3D</vt:lpwstr>
  </property>
</Properties>
</file>